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4"/>
  </p:normalViewPr>
  <p:slideViewPr>
    <p:cSldViewPr snapToGrid="0" snapToObjects="1">
      <p:cViewPr varScale="1">
        <p:scale>
          <a:sx n="118" d="100"/>
          <a:sy n="11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0D181E-34FC-D54B-A583-5695AAFE3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354E8C8-0D1D-4445-A9C5-CB3C6B1344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0AB02F-B206-8B4D-B9AD-1159C279F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69056D-0860-6847-8C98-03C4FA21D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F59326-C6E3-1944-820E-395292783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82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6280FD-8226-8F43-B4DB-95B2D6BE9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AF10AE-4939-4F44-8CF9-0CC8FFE50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90EEDF-20EB-A248-8460-0339EC07C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3C16E0-6B9C-124D-9A01-381C3F703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968FEA-DB17-9F42-90B3-ADD815D9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39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DE58470-6E0D-784F-B50E-B43EE52394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B85C25-C1F0-E746-9C09-3CBD6BD48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22789C-502F-9F47-A9A6-63692F7B3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A3EC61-C8E4-FD4C-8064-BC64CC859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0EE064-473D-434F-BBFE-1C99B146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8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A6B073-0B59-F341-9C27-5A5FF8AE7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3F65D2-E078-0F4B-A67E-0F9BB1090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12660A-8209-3849-8269-EF53BF88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9DC7EA-7361-D64D-8400-7014CBA23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95BDAA-CC1A-9240-89D0-1974C77AD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85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28636B-FD03-5F41-9814-A9CAB9144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5F0C27-0B53-F340-B786-1604FA812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3C21F3-B8A2-5B4D-A391-FB6AB76DF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82508F-E9A1-704E-A3D4-E11399070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633B2A-039D-BA4B-88DB-52B3A74DB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760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FAE70D-5D7B-0E4F-9666-C46ACABA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1B03DA-3276-1F42-B189-3331A90DC1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06B88C-10BB-4B48-A8D2-4978770A0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B77615-8806-8243-AC3A-4AB5B85BC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29FCF1-1094-E245-95DB-BCDBA2CE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D9D88C-8D84-1344-8F1C-A5DE2BD18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54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E52ADD-F51E-C744-9524-F5341F4A7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A87938-A462-D948-A16C-33A524B0E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21D5EB-EFEE-AA4B-83AD-D4F7E1006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3115F1-C999-CD4F-8A5F-8B5145E3E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83F39F3-EDA0-C24E-B3F4-44A2D3F5E1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AF211E-8522-3E45-BD6F-D8FD3557B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448DFDE-4EF6-C941-8281-BD00E1FF9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F1CCEF-135E-384E-B768-D50C5D073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67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75FE9C-CF0C-B14E-BB13-14BB55CEC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FA03742-F929-D444-9BD9-AB522B9EF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93E687-3FAA-5D42-A631-4061FC575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7A12D2-C383-734E-B743-4F3FB8294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68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B5DB4F-BE2E-B94F-8371-B7EEC1E9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CC92FA-B957-5F45-96F7-37094BB67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41A8183-35F8-EB40-95AB-92869090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75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EDBD62-1D36-764B-AB37-CD592E588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DF09AC-7341-E14C-8AF4-F4063CE26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023EE9-9F52-3348-B594-FBA28863B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47461F-89CF-224D-BF30-94E49C32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E91F54-7A0A-B149-9692-9CC7BA2A7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3694F8-AA41-A84E-8B31-97F797602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35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9D24A7-B5C8-9A41-8B38-C0A9211F2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002B85-EEBD-C94D-8A9B-8079C0489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DDB487-CD03-4E41-9682-98D271C69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8E1D4F-6072-6643-B8B8-764E63C5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C9C086-CF25-6040-8771-D7C3D686A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2E88DE-D1BF-C04D-A358-40ECE4C7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91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8AED7E4-4ACD-5948-9E8B-9C05825B7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D314F9-01B4-814B-BFC6-5D21D356B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1B98C9-1631-B148-BA0F-ED117475C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8ABD4-C1B3-6D47-8B80-8310C659025D}" type="datetimeFigureOut">
              <a:rPr kumimoji="1" lang="ja-JP" altLang="en-US" smtClean="0"/>
              <a:t>2022/4/25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0E0DFA-33CC-9B42-81F7-3C5109713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1CDA29-9A56-7546-ADE7-CA498E43E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70AB2-B4AE-BE45-8CC9-E3FA619A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12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3A799342-1ABD-C248-95C3-DA4475381766}"/>
              </a:ext>
            </a:extLst>
          </p:cNvPr>
          <p:cNvSpPr/>
          <p:nvPr/>
        </p:nvSpPr>
        <p:spPr>
          <a:xfrm>
            <a:off x="578068" y="1166648"/>
            <a:ext cx="1692165" cy="7357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書類選考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2D0DE61-2477-DD4D-8EEE-FE1D10C7E3CB}"/>
              </a:ext>
            </a:extLst>
          </p:cNvPr>
          <p:cNvSpPr/>
          <p:nvPr/>
        </p:nvSpPr>
        <p:spPr>
          <a:xfrm>
            <a:off x="578068" y="420232"/>
            <a:ext cx="2764221" cy="35753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選考フロー</a:t>
            </a:r>
            <a:endParaRPr lang="ja-JP" altLang="en-US" sz="90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27996D-D305-794D-A9C6-98772CCC69C4}"/>
              </a:ext>
            </a:extLst>
          </p:cNvPr>
          <p:cNvSpPr/>
          <p:nvPr/>
        </p:nvSpPr>
        <p:spPr>
          <a:xfrm>
            <a:off x="2606564" y="1176977"/>
            <a:ext cx="7987863" cy="72539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ポイント：求人票の内容に合致しているかを確認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保有資格・勤務可能エリア・転職回数・経験した工事の規模・年収確認等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A80B7CF6-4A3E-C54D-A519-B679C1D24837}"/>
              </a:ext>
            </a:extLst>
          </p:cNvPr>
          <p:cNvSpPr/>
          <p:nvPr/>
        </p:nvSpPr>
        <p:spPr>
          <a:xfrm>
            <a:off x="578068" y="4582602"/>
            <a:ext cx="1692165" cy="7357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内定</a:t>
            </a:r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2ECA49-032C-514C-A6A2-787640EE440A}"/>
              </a:ext>
            </a:extLst>
          </p:cNvPr>
          <p:cNvSpPr/>
          <p:nvPr/>
        </p:nvSpPr>
        <p:spPr>
          <a:xfrm>
            <a:off x="2606563" y="4455377"/>
            <a:ext cx="7987863" cy="108809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条件通知書を作成し、紹介会社担当へ送信。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候補者へ提示していただき、候補者から承諾を得ると、社内で採用稟議を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行い、決裁後、正式内定となる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9269EDF4-3F82-684B-91A4-3C4E163B1EE7}"/>
              </a:ext>
            </a:extLst>
          </p:cNvPr>
          <p:cNvSpPr/>
          <p:nvPr/>
        </p:nvSpPr>
        <p:spPr>
          <a:xfrm>
            <a:off x="578068" y="3416043"/>
            <a:ext cx="1692165" cy="7357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最終面接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A396636-B552-E248-B46E-847F731B022A}"/>
              </a:ext>
            </a:extLst>
          </p:cNvPr>
          <p:cNvSpPr/>
          <p:nvPr/>
        </p:nvSpPr>
        <p:spPr>
          <a:xfrm>
            <a:off x="2606564" y="3426372"/>
            <a:ext cx="7987863" cy="72539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</a:rPr>
              <a:t>面接官情報（事業部役員</a:t>
            </a:r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名・採用担当者</a:t>
            </a:r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名）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ポイント（</a:t>
            </a:r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次面接をベースに、更に技術的・具体的な内容の確認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5D11F3D4-06E8-EB42-8EA3-F207C065E2CE}"/>
              </a:ext>
            </a:extLst>
          </p:cNvPr>
          <p:cNvSpPr/>
          <p:nvPr/>
        </p:nvSpPr>
        <p:spPr>
          <a:xfrm>
            <a:off x="578068" y="2296510"/>
            <a:ext cx="1692165" cy="7357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１次面接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4AEC0C3-A3BC-324F-99E7-3F1705C20EE0}"/>
              </a:ext>
            </a:extLst>
          </p:cNvPr>
          <p:cNvSpPr/>
          <p:nvPr/>
        </p:nvSpPr>
        <p:spPr>
          <a:xfrm>
            <a:off x="2606564" y="2306839"/>
            <a:ext cx="7987863" cy="81592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面接官情報（事業部</a:t>
            </a:r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名・採用担当者</a:t>
            </a:r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～</a:t>
            </a:r>
            <a:r>
              <a:rPr lang="en-US" altLang="ja-JP" dirty="0">
                <a:solidFill>
                  <a:schemeClr val="tx1"/>
                </a:solidFill>
              </a:rPr>
              <a:t>2</a:t>
            </a:r>
            <a:r>
              <a:rPr lang="ja-JP" altLang="en-US" dirty="0">
                <a:solidFill>
                  <a:schemeClr val="tx1"/>
                </a:solidFill>
              </a:rPr>
              <a:t>名など）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ポイント：履歴書・職務経歴書をもとにコミュニケーション能力や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健康面・施工管理スキル・書類選考した際に出てきた確認事項など</a:t>
            </a:r>
          </a:p>
        </p:txBody>
      </p:sp>
    </p:spTree>
    <p:extLst>
      <p:ext uri="{BB962C8B-B14F-4D97-AF65-F5344CB8AC3E}">
        <p14:creationId xmlns:p14="http://schemas.microsoft.com/office/powerpoint/2010/main" val="879921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3A799342-1ABD-C248-95C3-DA4475381766}"/>
              </a:ext>
            </a:extLst>
          </p:cNvPr>
          <p:cNvSpPr/>
          <p:nvPr/>
        </p:nvSpPr>
        <p:spPr>
          <a:xfrm>
            <a:off x="578068" y="1166647"/>
            <a:ext cx="1751475" cy="1865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2D0DE61-2477-DD4D-8EEE-FE1D10C7E3CB}"/>
              </a:ext>
            </a:extLst>
          </p:cNvPr>
          <p:cNvSpPr/>
          <p:nvPr/>
        </p:nvSpPr>
        <p:spPr>
          <a:xfrm>
            <a:off x="578068" y="418873"/>
            <a:ext cx="1751475" cy="35753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入社事例</a:t>
            </a:r>
            <a:endParaRPr lang="ja-JP" altLang="en-US" sz="90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27996D-D305-794D-A9C6-98772CCC69C4}"/>
              </a:ext>
            </a:extLst>
          </p:cNvPr>
          <p:cNvSpPr/>
          <p:nvPr/>
        </p:nvSpPr>
        <p:spPr>
          <a:xfrm>
            <a:off x="7525406" y="1176977"/>
            <a:ext cx="4064551" cy="526215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評価ポイント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・当社が取り組む土木の事業内容とこの方の職務経歴（一般土木工事の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　高架橋耐震補強工事、剥落対策工事の監理技術者や現場代理人の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　ご経験）の内容、方向性が一致したため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・人柄はよいが、話す内容もしっかりしていて、説得力があり、責任感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　があると感じ、現場でも力を発揮してくれるだろうと思ったため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・若い技術者への指導もしっかりしてくれそう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4AEC0C3-A3BC-324F-99E7-3F1705C20EE0}"/>
              </a:ext>
            </a:extLst>
          </p:cNvPr>
          <p:cNvSpPr/>
          <p:nvPr/>
        </p:nvSpPr>
        <p:spPr>
          <a:xfrm>
            <a:off x="2606565" y="1166649"/>
            <a:ext cx="4750678" cy="186558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年齢：</a:t>
            </a:r>
            <a:r>
              <a:rPr lang="en-US" altLang="ja-JP" sz="1400" dirty="0">
                <a:solidFill>
                  <a:schemeClr val="tx1"/>
                </a:solidFill>
              </a:rPr>
              <a:t>54</a:t>
            </a:r>
            <a:r>
              <a:rPr lang="ja-JP" altLang="en-US" sz="1400" dirty="0">
                <a:solidFill>
                  <a:schemeClr val="tx1"/>
                </a:solidFill>
              </a:rPr>
              <a:t>歳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学歴：高卒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転職回数：</a:t>
            </a:r>
            <a:r>
              <a:rPr lang="en-US" altLang="ja-JP" sz="1400" dirty="0">
                <a:solidFill>
                  <a:schemeClr val="tx1"/>
                </a:solidFill>
              </a:rPr>
              <a:t>3</a:t>
            </a:r>
            <a:r>
              <a:rPr lang="ja-JP" altLang="en-US" sz="1400" dirty="0">
                <a:solidFill>
                  <a:schemeClr val="tx1"/>
                </a:solidFill>
              </a:rPr>
              <a:t>社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前職：某中堅ゼネコン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2EE43B3-76AE-7A44-A60E-88764D70FB30}"/>
              </a:ext>
            </a:extLst>
          </p:cNvPr>
          <p:cNvSpPr/>
          <p:nvPr/>
        </p:nvSpPr>
        <p:spPr>
          <a:xfrm>
            <a:off x="602042" y="3314817"/>
            <a:ext cx="6755202" cy="312431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入社を決めた理由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・条件面（年収・福利厚生・勤務地など）が合致したから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・面接官の対応がよく、会社の雰囲気もよく、働きやすそうと感じたから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・中途採用で入社しても、現場代理人、監理技術者などの要職に就け、裁量権があると感じたため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</a:t>
            </a:r>
            <a:r>
              <a:rPr lang="en-US" altLang="ja-JP" sz="900" dirty="0">
                <a:solidFill>
                  <a:schemeClr val="tx1"/>
                </a:solidFill>
              </a:rPr>
              <a:t>60</a:t>
            </a:r>
            <a:r>
              <a:rPr lang="ja-JP" altLang="en-US" sz="900" dirty="0">
                <a:solidFill>
                  <a:schemeClr val="tx1"/>
                </a:solidFill>
              </a:rPr>
              <a:t>歳以降になっても、しっかり現場を竣工させ、会社が求める結果（営業利益など）を残せば年収は上がることはあっても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　下がることはないと言われた点</a:t>
            </a:r>
          </a:p>
        </p:txBody>
      </p:sp>
      <p:pic>
        <p:nvPicPr>
          <p:cNvPr id="3" name="グラフィックス 2" descr="男の人">
            <a:extLst>
              <a:ext uri="{FF2B5EF4-FFF2-40B4-BE49-F238E27FC236}">
                <a16:creationId xmlns:a16="http://schemas.microsoft.com/office/drawing/2014/main" id="{431792B2-B83A-F34A-8A20-DAC82E6F4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082" y="1363716"/>
            <a:ext cx="1471445" cy="147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084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3A799342-1ABD-C248-95C3-DA4475381766}"/>
              </a:ext>
            </a:extLst>
          </p:cNvPr>
          <p:cNvSpPr/>
          <p:nvPr/>
        </p:nvSpPr>
        <p:spPr>
          <a:xfrm>
            <a:off x="578068" y="1166647"/>
            <a:ext cx="1751475" cy="1865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2D0DE61-2477-DD4D-8EEE-FE1D10C7E3CB}"/>
              </a:ext>
            </a:extLst>
          </p:cNvPr>
          <p:cNvSpPr/>
          <p:nvPr/>
        </p:nvSpPr>
        <p:spPr>
          <a:xfrm>
            <a:off x="578068" y="418873"/>
            <a:ext cx="1751475" cy="35753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入社事例</a:t>
            </a:r>
            <a:endParaRPr lang="ja-JP" altLang="en-US" sz="90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27996D-D305-794D-A9C6-98772CCC69C4}"/>
              </a:ext>
            </a:extLst>
          </p:cNvPr>
          <p:cNvSpPr/>
          <p:nvPr/>
        </p:nvSpPr>
        <p:spPr>
          <a:xfrm>
            <a:off x="7525406" y="1176977"/>
            <a:ext cx="4064551" cy="526215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評価ポイント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・一般土木工事を</a:t>
            </a:r>
            <a:r>
              <a:rPr lang="en-US" altLang="ja-JP" sz="900" dirty="0">
                <a:solidFill>
                  <a:schemeClr val="tx1"/>
                </a:solidFill>
              </a:rPr>
              <a:t>4</a:t>
            </a:r>
            <a:r>
              <a:rPr lang="ja-JP" altLang="en-US" sz="900" dirty="0">
                <a:solidFill>
                  <a:schemeClr val="tx1"/>
                </a:solidFill>
              </a:rPr>
              <a:t>現場経験しており、現場代理人・監理技術者の下の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　ポジションで施工管理をしてきた経験があり、年齢も若いため、伸び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err="1">
                <a:solidFill>
                  <a:schemeClr val="tx1"/>
                </a:solidFill>
              </a:rPr>
              <a:t>しろを</a:t>
            </a:r>
            <a:r>
              <a:rPr lang="ja-JP" altLang="en-US" sz="900" dirty="0">
                <a:solidFill>
                  <a:schemeClr val="tx1"/>
                </a:solidFill>
              </a:rPr>
              <a:t>感じた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・</a:t>
            </a:r>
            <a:r>
              <a:rPr lang="en-US" altLang="ja-JP" sz="900" dirty="0">
                <a:solidFill>
                  <a:schemeClr val="tx1"/>
                </a:solidFill>
              </a:rPr>
              <a:t>2</a:t>
            </a:r>
            <a:r>
              <a:rPr lang="ja-JP" altLang="en-US" sz="900" dirty="0">
                <a:solidFill>
                  <a:schemeClr val="tx1"/>
                </a:solidFill>
              </a:rPr>
              <a:t>級土木施工管理技士を持っていたが、一級も取りたいと資格試験に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　対する意欲も感じた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・</a:t>
            </a:r>
            <a:r>
              <a:rPr lang="en-US" altLang="ja-JP" sz="900" dirty="0">
                <a:solidFill>
                  <a:schemeClr val="tx1"/>
                </a:solidFill>
              </a:rPr>
              <a:t>CAD</a:t>
            </a:r>
            <a:r>
              <a:rPr lang="ja-JP" altLang="en-US" sz="900" dirty="0">
                <a:solidFill>
                  <a:schemeClr val="tx1"/>
                </a:solidFill>
              </a:rPr>
              <a:t>は得意とのことにより、当社の現場の施工管理においても生きる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　と思った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・当社で施工管理の経験を積んで、将来は現場代理人となっていただき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　たい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4AEC0C3-A3BC-324F-99E7-3F1705C20EE0}"/>
              </a:ext>
            </a:extLst>
          </p:cNvPr>
          <p:cNvSpPr/>
          <p:nvPr/>
        </p:nvSpPr>
        <p:spPr>
          <a:xfrm>
            <a:off x="2606565" y="1166649"/>
            <a:ext cx="4750678" cy="186558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年齢：</a:t>
            </a:r>
            <a:r>
              <a:rPr lang="en-US" altLang="ja-JP" sz="1400" dirty="0">
                <a:solidFill>
                  <a:schemeClr val="tx1"/>
                </a:solidFill>
              </a:rPr>
              <a:t>27</a:t>
            </a:r>
            <a:r>
              <a:rPr lang="ja-JP" altLang="en-US" sz="1400" dirty="0">
                <a:solidFill>
                  <a:schemeClr val="tx1"/>
                </a:solidFill>
              </a:rPr>
              <a:t>歳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学歴：日本大学　工学部　土木工学科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転職回数：</a:t>
            </a:r>
            <a:r>
              <a:rPr lang="en-US" altLang="ja-JP" sz="1400" dirty="0">
                <a:solidFill>
                  <a:schemeClr val="tx1"/>
                </a:solidFill>
              </a:rPr>
              <a:t>1</a:t>
            </a:r>
            <a:r>
              <a:rPr lang="ja-JP" altLang="en-US" sz="1400" dirty="0">
                <a:solidFill>
                  <a:schemeClr val="tx1"/>
                </a:solidFill>
              </a:rPr>
              <a:t>社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前職：地場ゼネコン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2EE43B3-76AE-7A44-A60E-88764D70FB30}"/>
              </a:ext>
            </a:extLst>
          </p:cNvPr>
          <p:cNvSpPr/>
          <p:nvPr/>
        </p:nvSpPr>
        <p:spPr>
          <a:xfrm>
            <a:off x="602042" y="3314817"/>
            <a:ext cx="6755202" cy="312431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入社を決めた理由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・（静岡県出身の方だったが）神奈川県に拠点を移して、仕事がしたい（結婚も控えている）というところだったが、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　当社は東京を中心とした首都圏限定社員としてくれたから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・年収・福利厚生など条件面が合致したため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・当社の展開する土木事業の内容に魅かれたため</a:t>
            </a:r>
          </a:p>
        </p:txBody>
      </p:sp>
      <p:pic>
        <p:nvPicPr>
          <p:cNvPr id="9" name="グラフィックス 2" descr="男の人">
            <a:extLst>
              <a:ext uri="{FF2B5EF4-FFF2-40B4-BE49-F238E27FC236}">
                <a16:creationId xmlns:a16="http://schemas.microsoft.com/office/drawing/2014/main" id="{431792B2-B83A-F34A-8A20-DAC82E6F4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082" y="1363716"/>
            <a:ext cx="1471445" cy="147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94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3A799342-1ABD-C248-95C3-DA4475381766}"/>
              </a:ext>
            </a:extLst>
          </p:cNvPr>
          <p:cNvSpPr/>
          <p:nvPr/>
        </p:nvSpPr>
        <p:spPr>
          <a:xfrm>
            <a:off x="578068" y="1166647"/>
            <a:ext cx="1751475" cy="1865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2D0DE61-2477-DD4D-8EEE-FE1D10C7E3CB}"/>
              </a:ext>
            </a:extLst>
          </p:cNvPr>
          <p:cNvSpPr/>
          <p:nvPr/>
        </p:nvSpPr>
        <p:spPr>
          <a:xfrm>
            <a:off x="578068" y="418873"/>
            <a:ext cx="1751475" cy="35753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入社事例</a:t>
            </a:r>
            <a:endParaRPr lang="ja-JP" altLang="en-US" sz="90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27996D-D305-794D-A9C6-98772CCC69C4}"/>
              </a:ext>
            </a:extLst>
          </p:cNvPr>
          <p:cNvSpPr/>
          <p:nvPr/>
        </p:nvSpPr>
        <p:spPr>
          <a:xfrm>
            <a:off x="7525406" y="1176977"/>
            <a:ext cx="4064551" cy="526215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評価ポイント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・公共工事含め多数の工事経験があり、経験豊富な人材であるため。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4AEC0C3-A3BC-324F-99E7-3F1705C20EE0}"/>
              </a:ext>
            </a:extLst>
          </p:cNvPr>
          <p:cNvSpPr/>
          <p:nvPr/>
        </p:nvSpPr>
        <p:spPr>
          <a:xfrm>
            <a:off x="2606565" y="1166649"/>
            <a:ext cx="4750678" cy="186558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年齢：</a:t>
            </a:r>
            <a:r>
              <a:rPr lang="en-US" altLang="ja-JP" sz="1400" dirty="0">
                <a:solidFill>
                  <a:schemeClr val="tx1"/>
                </a:solidFill>
              </a:rPr>
              <a:t>56</a:t>
            </a:r>
            <a:r>
              <a:rPr lang="ja-JP" altLang="en-US" sz="1400" dirty="0">
                <a:solidFill>
                  <a:schemeClr val="tx1"/>
                </a:solidFill>
              </a:rPr>
              <a:t>歳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学歴：</a:t>
            </a:r>
            <a:r>
              <a:rPr lang="zh-CN" altLang="en-US" sz="1400" dirty="0">
                <a:solidFill>
                  <a:schemeClr val="tx1"/>
                </a:solidFill>
              </a:rPr>
              <a:t>福井工業大学</a:t>
            </a: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zh-CN" altLang="en-US" sz="1400" dirty="0">
                <a:solidFill>
                  <a:schemeClr val="tx1"/>
                </a:solidFill>
              </a:rPr>
              <a:t>工学部　建築工学科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転職回数：</a:t>
            </a:r>
            <a:r>
              <a:rPr lang="en-US" altLang="ja-JP" sz="1400" dirty="0">
                <a:solidFill>
                  <a:schemeClr val="tx1"/>
                </a:solidFill>
              </a:rPr>
              <a:t>1</a:t>
            </a:r>
            <a:r>
              <a:rPr lang="ja-JP" altLang="en-US" sz="1400" dirty="0">
                <a:solidFill>
                  <a:schemeClr val="tx1"/>
                </a:solidFill>
              </a:rPr>
              <a:t>社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前職：住宅会社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2EE43B3-76AE-7A44-A60E-88764D70FB30}"/>
              </a:ext>
            </a:extLst>
          </p:cNvPr>
          <p:cNvSpPr/>
          <p:nvPr/>
        </p:nvSpPr>
        <p:spPr>
          <a:xfrm>
            <a:off x="602042" y="3314817"/>
            <a:ext cx="6755202" cy="312431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入社を決めた理由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・当社の大規模現場を施工してみたいから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・年収アップしたいから</a:t>
            </a:r>
          </a:p>
        </p:txBody>
      </p:sp>
      <p:pic>
        <p:nvPicPr>
          <p:cNvPr id="9" name="グラフィックス 2" descr="男の人">
            <a:extLst>
              <a:ext uri="{FF2B5EF4-FFF2-40B4-BE49-F238E27FC236}">
                <a16:creationId xmlns:a16="http://schemas.microsoft.com/office/drawing/2014/main" id="{431792B2-B83A-F34A-8A20-DAC82E6F4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082" y="1363716"/>
            <a:ext cx="1471445" cy="147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9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3A799342-1ABD-C248-95C3-DA4475381766}"/>
              </a:ext>
            </a:extLst>
          </p:cNvPr>
          <p:cNvSpPr/>
          <p:nvPr/>
        </p:nvSpPr>
        <p:spPr>
          <a:xfrm>
            <a:off x="578068" y="1166647"/>
            <a:ext cx="1751475" cy="1865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2D0DE61-2477-DD4D-8EEE-FE1D10C7E3CB}"/>
              </a:ext>
            </a:extLst>
          </p:cNvPr>
          <p:cNvSpPr/>
          <p:nvPr/>
        </p:nvSpPr>
        <p:spPr>
          <a:xfrm>
            <a:off x="578068" y="418873"/>
            <a:ext cx="1751475" cy="35753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入社事例</a:t>
            </a:r>
            <a:endParaRPr lang="ja-JP" altLang="en-US" sz="90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27996D-D305-794D-A9C6-98772CCC69C4}"/>
              </a:ext>
            </a:extLst>
          </p:cNvPr>
          <p:cNvSpPr/>
          <p:nvPr/>
        </p:nvSpPr>
        <p:spPr>
          <a:xfrm>
            <a:off x="7525406" y="1176977"/>
            <a:ext cx="4064551" cy="526215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評価ポイント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・監理技術者や現場代理人の経験豊富な人材であるため。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・全国勤務可能な方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4AEC0C3-A3BC-324F-99E7-3F1705C20EE0}"/>
              </a:ext>
            </a:extLst>
          </p:cNvPr>
          <p:cNvSpPr/>
          <p:nvPr/>
        </p:nvSpPr>
        <p:spPr>
          <a:xfrm>
            <a:off x="2606565" y="1166649"/>
            <a:ext cx="4750678" cy="186558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年齢：</a:t>
            </a:r>
            <a:r>
              <a:rPr lang="en-US" altLang="ja-JP" sz="1400" dirty="0">
                <a:solidFill>
                  <a:schemeClr val="tx1"/>
                </a:solidFill>
              </a:rPr>
              <a:t>54</a:t>
            </a:r>
            <a:r>
              <a:rPr lang="ja-JP" altLang="en-US" sz="1400" dirty="0">
                <a:solidFill>
                  <a:schemeClr val="tx1"/>
                </a:solidFill>
              </a:rPr>
              <a:t>歳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学歴：修成建設専門学校　第一本科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転職回数：</a:t>
            </a:r>
            <a:r>
              <a:rPr lang="en-US" altLang="ja-JP" sz="1400" dirty="0">
                <a:solidFill>
                  <a:schemeClr val="tx1"/>
                </a:solidFill>
              </a:rPr>
              <a:t>3</a:t>
            </a:r>
            <a:r>
              <a:rPr lang="ja-JP" altLang="en-US" sz="1400" dirty="0">
                <a:solidFill>
                  <a:schemeClr val="tx1"/>
                </a:solidFill>
              </a:rPr>
              <a:t>社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前職：某大手住宅メーカー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2EE43B3-76AE-7A44-A60E-88764D70FB30}"/>
              </a:ext>
            </a:extLst>
          </p:cNvPr>
          <p:cNvSpPr/>
          <p:nvPr/>
        </p:nvSpPr>
        <p:spPr>
          <a:xfrm>
            <a:off x="602042" y="3314817"/>
            <a:ext cx="6755202" cy="312431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ja-JP" altLang="en-US" dirty="0">
                <a:solidFill>
                  <a:schemeClr val="tx1"/>
                </a:solidFill>
              </a:rPr>
              <a:t>入社を決めた理由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sz="900" dirty="0">
                <a:solidFill>
                  <a:schemeClr val="tx1"/>
                </a:solidFill>
              </a:rPr>
              <a:t>・当社の物流倉庫などの大規模な現場を経験し、更なるスキルアップしたいため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l"/>
            <a:r>
              <a:rPr lang="ja-JP" altLang="en-US" sz="900">
                <a:solidFill>
                  <a:schemeClr val="tx1"/>
                </a:solidFill>
              </a:rPr>
              <a:t>・福利厚生面（宿舎関係）が充実していると思ったから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pic>
        <p:nvPicPr>
          <p:cNvPr id="9" name="グラフィックス 2" descr="男の人">
            <a:extLst>
              <a:ext uri="{FF2B5EF4-FFF2-40B4-BE49-F238E27FC236}">
                <a16:creationId xmlns:a16="http://schemas.microsoft.com/office/drawing/2014/main" id="{431792B2-B83A-F34A-8A20-DAC82E6F4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082" y="1363716"/>
            <a:ext cx="1471445" cy="147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45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3742</TotalTime>
  <Words>717</Words>
  <Application>Microsoft Macintosh PowerPoint</Application>
  <PresentationFormat>ワイド画面</PresentationFormat>
  <Paragraphs>79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平井 伴弥</dc:creator>
  <cp:lastModifiedBy>平井 伴弥</cp:lastModifiedBy>
  <cp:revision>28</cp:revision>
  <dcterms:created xsi:type="dcterms:W3CDTF">2021-08-21T13:33:56Z</dcterms:created>
  <dcterms:modified xsi:type="dcterms:W3CDTF">2022-04-25T03:19:39Z</dcterms:modified>
</cp:coreProperties>
</file>